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829" r:id="rId3"/>
    <p:sldMasterId id="2147483841" r:id="rId4"/>
    <p:sldMasterId id="2147483853" r:id="rId5"/>
  </p:sldMasterIdLst>
  <p:notesMasterIdLst>
    <p:notesMasterId r:id="rId31"/>
  </p:notesMasterIdLst>
  <p:sldIdLst>
    <p:sldId id="431" r:id="rId6"/>
    <p:sldId id="754" r:id="rId7"/>
    <p:sldId id="559" r:id="rId8"/>
    <p:sldId id="569" r:id="rId9"/>
    <p:sldId id="755" r:id="rId10"/>
    <p:sldId id="758" r:id="rId11"/>
    <p:sldId id="759" r:id="rId12"/>
    <p:sldId id="756" r:id="rId13"/>
    <p:sldId id="750" r:id="rId14"/>
    <p:sldId id="572" r:id="rId15"/>
    <p:sldId id="749" r:id="rId16"/>
    <p:sldId id="752" r:id="rId17"/>
    <p:sldId id="737" r:id="rId18"/>
    <p:sldId id="549" r:id="rId19"/>
    <p:sldId id="566" r:id="rId20"/>
    <p:sldId id="578" r:id="rId21"/>
    <p:sldId id="470" r:id="rId22"/>
    <p:sldId id="760" r:id="rId23"/>
    <p:sldId id="585" r:id="rId24"/>
    <p:sldId id="757" r:id="rId25"/>
    <p:sldId id="524" r:id="rId26"/>
    <p:sldId id="545" r:id="rId27"/>
    <p:sldId id="544" r:id="rId28"/>
    <p:sldId id="736" r:id="rId29"/>
    <p:sldId id="75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7F2BD-ACB4-41DA-8863-63C5F0ED5D70}" type="datetimeFigureOut">
              <a:rPr lang="en-US" smtClean="0"/>
              <a:t>06-May-18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AD106-E85A-4E08-B40E-9EC59DC2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9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  <p:sp>
        <p:nvSpPr>
          <p:cNvPr id="19460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0C885-A990-4019-BA6A-486141A5405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431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A114-CE98-4C57-8902-73D111A0B3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96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A114-CE98-4C57-8902-73D111A0B3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7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D5F92-8D9B-4077-814E-7AE4649543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1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AD106-E85A-4E08-B40E-9EC59DC259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AD106-E85A-4E08-B40E-9EC59DC259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68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 randomly</a:t>
            </a:r>
            <a:r>
              <a:rPr lang="nl-NL" baseline="0" dirty="0"/>
              <a:t> placed holes </a:t>
            </a:r>
          </a:p>
          <a:p>
            <a:r>
              <a:rPr lang="nl-NL" baseline="0" dirty="0"/>
              <a:t>2D Gaussian to find center</a:t>
            </a:r>
          </a:p>
          <a:p>
            <a:r>
              <a:rPr lang="nl-NL" baseline="0" dirty="0"/>
              <a:t>Double Gaussian fit</a:t>
            </a:r>
          </a:p>
          <a:p>
            <a:r>
              <a:rPr lang="nl-NL" baseline="0" dirty="0"/>
              <a:t>200nm holes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BB855-10A4-4899-9FC3-935009DFE66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430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 randomly</a:t>
            </a:r>
            <a:r>
              <a:rPr lang="nl-NL" baseline="0" dirty="0"/>
              <a:t> placed holes </a:t>
            </a:r>
          </a:p>
          <a:p>
            <a:r>
              <a:rPr lang="nl-NL" baseline="0" dirty="0"/>
              <a:t>2D Gaussian to find center</a:t>
            </a:r>
          </a:p>
          <a:p>
            <a:r>
              <a:rPr lang="nl-NL" baseline="0" dirty="0"/>
              <a:t>Double Gaussian fit</a:t>
            </a:r>
          </a:p>
          <a:p>
            <a:r>
              <a:rPr lang="nl-NL" baseline="0" dirty="0"/>
              <a:t>200nm holes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BB855-10A4-4899-9FC3-935009DFE66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799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423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34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6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805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491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86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2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86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79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200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19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85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9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9C360-7424-40B6-9F1E-762B3CFF1F1A}" type="datetime1">
              <a:rPr lang="en-US" smtClean="0"/>
              <a:t>06-May-18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57EB-90E9-4293-8BE8-EDC90D82E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F9A324-0CC3-495C-B86E-984D4EEF6AC6}" type="datetime1">
              <a:rPr lang="en-US" smtClean="0"/>
              <a:t>06-May-18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A7478-EF49-4771-A7D5-5BDC6113B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1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09790F-0CDA-40A8-BA98-4496CA6F27A7}" type="datetime1">
              <a:rPr lang="en-US" smtClean="0"/>
              <a:t>06-May-18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2B9DC-F9D8-4E0F-A638-AD851BB98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A6CAFF-0123-4F1D-8F47-FD76755DBC78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FB4114-2AB2-42EF-8C78-A4FE178027DF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88841C-6B87-4989-AA7F-8A4B6E13BF51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25379D-B251-41EB-BEF1-066BE77E8EF8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5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8733B-26B9-4952-B628-9F459FB694D8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6734B6-D6DE-470B-9DFC-39279F94DCE4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73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BF8A0C-C763-4950-AC10-1D952A465A45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AFBBC8-5D29-4E66-99E7-6004B7CA82FA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10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1F44FB-97A7-4699-A15D-6A80353FFEA0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CF3005-3634-4F5E-8869-543D54C9E121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02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6E926-FA62-483B-8AFA-06FA45F794E5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85F66F-1C4C-403B-91F0-958A62B89565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12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19362-5615-47BC-8525-592A44740CEC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9EEBD3-4FFC-4377-98CE-7E0766F7B413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2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3A2E85-93D3-44FF-A37F-203CCF2DA13F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4EA0BA-4D29-419E-BB41-CE5D8388A3DA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32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A1D593-1EF0-465E-B452-159C7746A4F2}" type="datetime1">
              <a:rPr lang="en-US" smtClean="0"/>
              <a:t>06-May-18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B1B94-F3E6-4AD4-8E39-F8BD63BA2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ADFE68-3D7E-44F6-B478-EBE1F74C0BED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C1AA1-D9CD-456D-9635-7A60437553EF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49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5B49A5-C223-4BF8-ADAB-6941F5DB44C5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1EF867-2C41-4E4E-AC55-EFFB93330845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6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259CA7-3F0D-427C-A34F-D1B74621710E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E251BC-CDE6-4943-BB5D-D545D7109E1D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1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8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3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3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4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3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1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1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1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704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2" indent="0">
              <a:buNone/>
              <a:defRPr sz="2000" b="1"/>
            </a:lvl2pPr>
            <a:lvl3pPr marL="913768" indent="0">
              <a:buNone/>
              <a:defRPr sz="1800" b="1"/>
            </a:lvl3pPr>
            <a:lvl4pPr marL="1370656" indent="0">
              <a:buNone/>
              <a:defRPr sz="1600" b="1"/>
            </a:lvl4pPr>
            <a:lvl5pPr marL="1827540" indent="0">
              <a:buNone/>
              <a:defRPr sz="1600" b="1"/>
            </a:lvl5pPr>
            <a:lvl6pPr marL="2284422" indent="0">
              <a:buNone/>
              <a:defRPr sz="1600" b="1"/>
            </a:lvl6pPr>
            <a:lvl7pPr marL="2741310" indent="0">
              <a:buNone/>
              <a:defRPr sz="1600" b="1"/>
            </a:lvl7pPr>
            <a:lvl8pPr marL="3198188" indent="0">
              <a:buNone/>
              <a:defRPr sz="1600" b="1"/>
            </a:lvl8pPr>
            <a:lvl9pPr marL="36550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2" indent="0">
              <a:buNone/>
              <a:defRPr sz="2000" b="1"/>
            </a:lvl2pPr>
            <a:lvl3pPr marL="913768" indent="0">
              <a:buNone/>
              <a:defRPr sz="1800" b="1"/>
            </a:lvl3pPr>
            <a:lvl4pPr marL="1370656" indent="0">
              <a:buNone/>
              <a:defRPr sz="1600" b="1"/>
            </a:lvl4pPr>
            <a:lvl5pPr marL="1827540" indent="0">
              <a:buNone/>
              <a:defRPr sz="1600" b="1"/>
            </a:lvl5pPr>
            <a:lvl6pPr marL="2284422" indent="0">
              <a:buNone/>
              <a:defRPr sz="1600" b="1"/>
            </a:lvl6pPr>
            <a:lvl7pPr marL="2741310" indent="0">
              <a:buNone/>
              <a:defRPr sz="1600" b="1"/>
            </a:lvl7pPr>
            <a:lvl8pPr marL="3198188" indent="0">
              <a:buNone/>
              <a:defRPr sz="1600" b="1"/>
            </a:lvl8pPr>
            <a:lvl9pPr marL="36550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8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4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8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9D97B-CD16-46B5-8F40-E4A5C80F0B49}" type="datetime1">
              <a:rPr lang="en-US" smtClean="0"/>
              <a:t>06-May-18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D849-2EAA-4C1B-9BE1-AC35978DE8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82" indent="0">
              <a:buNone/>
              <a:defRPr sz="1200"/>
            </a:lvl2pPr>
            <a:lvl3pPr marL="913768" indent="0">
              <a:buNone/>
              <a:defRPr sz="1000"/>
            </a:lvl3pPr>
            <a:lvl4pPr marL="1370656" indent="0">
              <a:buNone/>
              <a:defRPr sz="900"/>
            </a:lvl4pPr>
            <a:lvl5pPr marL="1827540" indent="0">
              <a:buNone/>
              <a:defRPr sz="900"/>
            </a:lvl5pPr>
            <a:lvl6pPr marL="2284422" indent="0">
              <a:buNone/>
              <a:defRPr sz="900"/>
            </a:lvl6pPr>
            <a:lvl7pPr marL="2741310" indent="0">
              <a:buNone/>
              <a:defRPr sz="900"/>
            </a:lvl7pPr>
            <a:lvl8pPr marL="3198188" indent="0">
              <a:buNone/>
              <a:defRPr sz="900"/>
            </a:lvl8pPr>
            <a:lvl9pPr marL="36550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7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82" indent="0">
              <a:buNone/>
              <a:defRPr sz="2800"/>
            </a:lvl2pPr>
            <a:lvl3pPr marL="913768" indent="0">
              <a:buNone/>
              <a:defRPr sz="2400"/>
            </a:lvl3pPr>
            <a:lvl4pPr marL="1370656" indent="0">
              <a:buNone/>
              <a:defRPr sz="2000"/>
            </a:lvl4pPr>
            <a:lvl5pPr marL="1827540" indent="0">
              <a:buNone/>
              <a:defRPr sz="2000"/>
            </a:lvl5pPr>
            <a:lvl6pPr marL="2284422" indent="0">
              <a:buNone/>
              <a:defRPr sz="2000"/>
            </a:lvl6pPr>
            <a:lvl7pPr marL="2741310" indent="0">
              <a:buNone/>
              <a:defRPr sz="2000"/>
            </a:lvl7pPr>
            <a:lvl8pPr marL="3198188" indent="0">
              <a:buNone/>
              <a:defRPr sz="2000"/>
            </a:lvl8pPr>
            <a:lvl9pPr marL="365507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82" indent="0">
              <a:buNone/>
              <a:defRPr sz="1200"/>
            </a:lvl2pPr>
            <a:lvl3pPr marL="913768" indent="0">
              <a:buNone/>
              <a:defRPr sz="1000"/>
            </a:lvl3pPr>
            <a:lvl4pPr marL="1370656" indent="0">
              <a:buNone/>
              <a:defRPr sz="900"/>
            </a:lvl4pPr>
            <a:lvl5pPr marL="1827540" indent="0">
              <a:buNone/>
              <a:defRPr sz="900"/>
            </a:lvl5pPr>
            <a:lvl6pPr marL="2284422" indent="0">
              <a:buNone/>
              <a:defRPr sz="900"/>
            </a:lvl6pPr>
            <a:lvl7pPr marL="2741310" indent="0">
              <a:buNone/>
              <a:defRPr sz="900"/>
            </a:lvl7pPr>
            <a:lvl8pPr marL="3198188" indent="0">
              <a:buNone/>
              <a:defRPr sz="900"/>
            </a:lvl8pPr>
            <a:lvl9pPr marL="36550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1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3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5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5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7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6" y="2130852"/>
            <a:ext cx="7773293" cy="1470049"/>
          </a:xfrm>
        </p:spPr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5" y="3886664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33" indent="0" algn="ctr">
              <a:buNone/>
              <a:defRPr/>
            </a:lvl2pPr>
            <a:lvl3pPr marL="642471" indent="0" algn="ctr">
              <a:buNone/>
              <a:defRPr/>
            </a:lvl3pPr>
            <a:lvl4pPr marL="963703" indent="0" algn="ctr">
              <a:buNone/>
              <a:defRPr/>
            </a:lvl4pPr>
            <a:lvl5pPr marL="1284941" indent="0" algn="ctr">
              <a:buNone/>
              <a:defRPr/>
            </a:lvl5pPr>
            <a:lvl6pPr marL="1606176" indent="0" algn="ctr">
              <a:buNone/>
              <a:defRPr/>
            </a:lvl6pPr>
            <a:lvl7pPr marL="1927412" indent="0" algn="ctr">
              <a:buNone/>
              <a:defRPr/>
            </a:lvl7pPr>
            <a:lvl8pPr marL="2248650" indent="0" algn="ctr">
              <a:buNone/>
              <a:defRPr/>
            </a:lvl8pPr>
            <a:lvl9pPr marL="2569885" indent="0" algn="ctr">
              <a:buNone/>
              <a:defRPr/>
            </a:lvl9pPr>
          </a:lstStyle>
          <a:p>
            <a:r>
              <a:rPr lang="el-GR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328456-443B-1745-9498-EF40A7BDAF6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103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EED782-256D-8E4C-9366-F19BAE0E8864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048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90" y="4406806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90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33" indent="0">
              <a:buNone/>
              <a:defRPr sz="1300"/>
            </a:lvl2pPr>
            <a:lvl3pPr marL="642471" indent="0">
              <a:buNone/>
              <a:defRPr sz="1100"/>
            </a:lvl3pPr>
            <a:lvl4pPr marL="963703" indent="0">
              <a:buNone/>
              <a:defRPr sz="1000"/>
            </a:lvl4pPr>
            <a:lvl5pPr marL="1284941" indent="0">
              <a:buNone/>
              <a:defRPr sz="1000"/>
            </a:lvl5pPr>
            <a:lvl6pPr marL="1606176" indent="0">
              <a:buNone/>
              <a:defRPr sz="1000"/>
            </a:lvl6pPr>
            <a:lvl7pPr marL="1927412" indent="0">
              <a:buNone/>
              <a:defRPr sz="1000"/>
            </a:lvl7pPr>
            <a:lvl8pPr marL="2248650" indent="0">
              <a:buNone/>
              <a:defRPr sz="1000"/>
            </a:lvl8pPr>
            <a:lvl9pPr marL="2569885" indent="0">
              <a:buNone/>
              <a:defRPr sz="10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0577A3D-D651-F546-B817-D163259B32D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241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6" y="2098477"/>
            <a:ext cx="4268391" cy="444698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91" y="2098477"/>
            <a:ext cx="4268391" cy="444698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46E149-FF06-4F4A-9330-01514CE2F35D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5901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9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8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33" indent="0">
              <a:buNone/>
              <a:defRPr sz="1400" b="1"/>
            </a:lvl2pPr>
            <a:lvl3pPr marL="642471" indent="0">
              <a:buNone/>
              <a:defRPr sz="1300" b="1"/>
            </a:lvl3pPr>
            <a:lvl4pPr marL="963703" indent="0">
              <a:buNone/>
              <a:defRPr sz="1100" b="1"/>
            </a:lvl4pPr>
            <a:lvl5pPr marL="1284941" indent="0">
              <a:buNone/>
              <a:defRPr sz="1100" b="1"/>
            </a:lvl5pPr>
            <a:lvl6pPr marL="1606176" indent="0">
              <a:buNone/>
              <a:defRPr sz="1100" b="1"/>
            </a:lvl6pPr>
            <a:lvl7pPr marL="1927412" indent="0">
              <a:buNone/>
              <a:defRPr sz="1100" b="1"/>
            </a:lvl7pPr>
            <a:lvl8pPr marL="2248650" indent="0">
              <a:buNone/>
              <a:defRPr sz="1100" b="1"/>
            </a:lvl8pPr>
            <a:lvl9pPr marL="2569885" indent="0">
              <a:buNone/>
              <a:defRPr sz="11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8" y="2174382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7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33" indent="0">
              <a:buNone/>
              <a:defRPr sz="1400" b="1"/>
            </a:lvl2pPr>
            <a:lvl3pPr marL="642471" indent="0">
              <a:buNone/>
              <a:defRPr sz="1300" b="1"/>
            </a:lvl3pPr>
            <a:lvl4pPr marL="963703" indent="0">
              <a:buNone/>
              <a:defRPr sz="1100" b="1"/>
            </a:lvl4pPr>
            <a:lvl5pPr marL="1284941" indent="0">
              <a:buNone/>
              <a:defRPr sz="1100" b="1"/>
            </a:lvl5pPr>
            <a:lvl6pPr marL="1606176" indent="0">
              <a:buNone/>
              <a:defRPr sz="1100" b="1"/>
            </a:lvl6pPr>
            <a:lvl7pPr marL="1927412" indent="0">
              <a:buNone/>
              <a:defRPr sz="1100" b="1"/>
            </a:lvl7pPr>
            <a:lvl8pPr marL="2248650" indent="0">
              <a:buNone/>
              <a:defRPr sz="1100" b="1"/>
            </a:lvl8pPr>
            <a:lvl9pPr marL="2569885" indent="0">
              <a:buNone/>
              <a:defRPr sz="11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7" y="2174382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23A1E7-CF3F-ED40-BF0E-2845E60698BC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154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8187C-55AB-7343-870F-5AF67045A958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5421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FB41F-78F1-4214-9487-3DD740A01CFE}" type="datetime1">
              <a:rPr lang="en-US" smtClean="0"/>
              <a:t>06-May-18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C2F6E-83ED-43EC-8087-F202DCFDB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F818A4-3EC2-904D-B65C-B0ED6DE62650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69591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2" y="273490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2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33" indent="0">
              <a:buNone/>
              <a:defRPr sz="800"/>
            </a:lvl2pPr>
            <a:lvl3pPr marL="642471" indent="0">
              <a:buNone/>
              <a:defRPr sz="700"/>
            </a:lvl3pPr>
            <a:lvl4pPr marL="963703" indent="0">
              <a:buNone/>
              <a:defRPr sz="600"/>
            </a:lvl4pPr>
            <a:lvl5pPr marL="1284941" indent="0">
              <a:buNone/>
              <a:defRPr sz="600"/>
            </a:lvl5pPr>
            <a:lvl6pPr marL="1606176" indent="0">
              <a:buNone/>
              <a:defRPr sz="600"/>
            </a:lvl6pPr>
            <a:lvl7pPr marL="1927412" indent="0">
              <a:buNone/>
              <a:defRPr sz="600"/>
            </a:lvl7pPr>
            <a:lvl8pPr marL="2248650" indent="0">
              <a:buNone/>
              <a:defRPr sz="600"/>
            </a:lvl8pPr>
            <a:lvl9pPr marL="2569885" indent="0">
              <a:buNone/>
              <a:defRPr sz="6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DA6CEE-CF8E-A940-BC95-57E139F2B739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898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0" y="4800828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0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33" indent="0">
              <a:buNone/>
              <a:defRPr sz="2000"/>
            </a:lvl2pPr>
            <a:lvl3pPr marL="642471" indent="0">
              <a:buNone/>
              <a:defRPr sz="1700"/>
            </a:lvl3pPr>
            <a:lvl4pPr marL="963703" indent="0">
              <a:buNone/>
              <a:defRPr sz="1400"/>
            </a:lvl4pPr>
            <a:lvl5pPr marL="1284941" indent="0">
              <a:buNone/>
              <a:defRPr sz="1400"/>
            </a:lvl5pPr>
            <a:lvl6pPr marL="1606176" indent="0">
              <a:buNone/>
              <a:defRPr sz="1400"/>
            </a:lvl6pPr>
            <a:lvl7pPr marL="1927412" indent="0">
              <a:buNone/>
              <a:defRPr sz="1400"/>
            </a:lvl7pPr>
            <a:lvl8pPr marL="2248650" indent="0">
              <a:buNone/>
              <a:defRPr sz="1400"/>
            </a:lvl8pPr>
            <a:lvl9pPr marL="2569885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0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33" indent="0">
              <a:buNone/>
              <a:defRPr sz="800"/>
            </a:lvl2pPr>
            <a:lvl3pPr marL="642471" indent="0">
              <a:buNone/>
              <a:defRPr sz="700"/>
            </a:lvl3pPr>
            <a:lvl4pPr marL="963703" indent="0">
              <a:buNone/>
              <a:defRPr sz="600"/>
            </a:lvl4pPr>
            <a:lvl5pPr marL="1284941" indent="0">
              <a:buNone/>
              <a:defRPr sz="600"/>
            </a:lvl5pPr>
            <a:lvl6pPr marL="1606176" indent="0">
              <a:buNone/>
              <a:defRPr sz="600"/>
            </a:lvl6pPr>
            <a:lvl7pPr marL="1927412" indent="0">
              <a:buNone/>
              <a:defRPr sz="600"/>
            </a:lvl7pPr>
            <a:lvl8pPr marL="2248650" indent="0">
              <a:buNone/>
              <a:defRPr sz="600"/>
            </a:lvl8pPr>
            <a:lvl9pPr marL="2569885" indent="0">
              <a:buNone/>
              <a:defRPr sz="6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8A0B5B-2425-D942-98E1-1008FEE88C4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266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F3FCD7-20E7-A84E-A5AB-10784E940E36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7343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312539"/>
            <a:ext cx="2160984" cy="6232922"/>
          </a:xfrm>
        </p:spPr>
        <p:txBody>
          <a:bodyPr vert="eaVert"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3" y="312539"/>
            <a:ext cx="6375797" cy="6232922"/>
          </a:xfrm>
        </p:spPr>
        <p:txBody>
          <a:bodyPr vert="eaVer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D635E2-9999-124F-BF82-02488A28EA40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2987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7686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5607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8119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8525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7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9831E-C560-4637-A34A-5E656B9D7609}" type="datetime1">
              <a:rPr lang="en-US" smtClean="0"/>
              <a:t>06-May-18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580E0-2842-4EB5-B381-1697316CFA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8948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4486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0294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6072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1093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40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06B9D-D7CF-4835-A023-55237A617A11}" type="datetime1">
              <a:rPr lang="en-US" smtClean="0"/>
              <a:t>06-May-18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0DB8F-19FE-4D77-A1CF-B9BD9A41F0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E4641-ACF4-47DB-822A-C7E977F2E6E4}" type="datetime1">
              <a:rPr lang="en-US" smtClean="0"/>
              <a:t>06-May-18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5899A-7822-41BC-BFDA-261C6D8F0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DFA279-27E2-4D18-8D63-1A00ACA9DD2B}" type="datetime1">
              <a:rPr lang="en-US" smtClean="0"/>
              <a:t>06-May-18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E0017-2BBC-48E1-880A-DC5C43EEF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7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851B42-B6AF-4B93-A255-6BA251076B3D}" type="datetime1">
              <a:rPr lang="en-US" smtClean="0"/>
              <a:t>06-May-18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A2441-B280-4C0A-A6E2-373544C09C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6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C10F8A58-44A1-48BB-B0E6-A69689986B9F}" type="datetime1">
              <a:rPr lang="en-US" smtClean="0"/>
              <a:t>06-May-18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3A2E2B3E-D59E-464A-8BEA-B9149E19C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0CE2E06E-10FF-44F0-9A2C-8C8089C321E3}" type="datetime1">
              <a:rPr lang="en-US" smtClean="0">
                <a:solidFill>
                  <a:srgbClr val="000000"/>
                </a:solidFill>
              </a:rPr>
              <a:pPr/>
              <a:t>06-May-18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79CF911-C1BF-47CD-B5CF-EE58A64008CE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236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78" tIns="45690" rIns="91378" bIns="456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16"/>
            <a:ext cx="8229600" cy="4525963"/>
          </a:xfrm>
          <a:prstGeom prst="rect">
            <a:avLst/>
          </a:prstGeom>
        </p:spPr>
        <p:txBody>
          <a:bodyPr vert="horz" lIns="91378" tIns="45690" rIns="91378" bIns="456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7"/>
            <a:ext cx="2133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67"/>
            <a:ext cx="2895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7"/>
            <a:ext cx="2133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7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ctr" defTabSz="91376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66" indent="-342666" algn="l" defTabSz="91376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37" indent="-285554" algn="l" defTabSz="91376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07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95" indent="-228441" algn="l" defTabSz="91376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983" indent="-228441" algn="l" defTabSz="91376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68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50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637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518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2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56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4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22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31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8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7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284634" y="1803798"/>
            <a:ext cx="8573616" cy="35719"/>
            <a:chOff x="0" y="0"/>
            <a:chExt cx="7680" cy="32"/>
          </a:xfrm>
        </p:grpSpPr>
        <p:sp>
          <p:nvSpPr>
            <p:cNvPr id="1025" name="Line 1"/>
            <p:cNvSpPr>
              <a:spLocks noChangeShapeType="1"/>
            </p:cNvSpPr>
            <p:nvPr/>
          </p:nvSpPr>
          <p:spPr bwMode="auto">
            <a:xfrm>
              <a:off x="0" y="0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eaLnBrk="1" hangingPunct="1"/>
              <a:endParaRPr lang="en-US" sz="2100">
                <a:solidFill>
                  <a:srgbClr val="263750"/>
                </a:solidFill>
                <a:latin typeface="Palatino" charset="0"/>
                <a:ea typeface="ヒラギノ明朝 ProN W3" charset="0"/>
                <a:cs typeface="ヒラギノ明朝 ProN W3" charset="0"/>
                <a:sym typeface="Palatino" charset="0"/>
              </a:endParaRPr>
            </a:p>
          </p:txBody>
        </p:sp>
        <p:sp>
          <p:nvSpPr>
            <p:cNvPr id="1026" name="Line 2"/>
            <p:cNvSpPr>
              <a:spLocks noChangeShapeType="1"/>
            </p:cNvSpPr>
            <p:nvPr/>
          </p:nvSpPr>
          <p:spPr bwMode="auto">
            <a:xfrm>
              <a:off x="0" y="32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eaLnBrk="1" hangingPunct="1"/>
              <a:endParaRPr lang="en-US" sz="2100">
                <a:solidFill>
                  <a:srgbClr val="263750"/>
                </a:solidFill>
                <a:latin typeface="Palatino" charset="0"/>
                <a:ea typeface="ヒラギノ明朝 ProN W3" charset="0"/>
                <a:cs typeface="ヒラギノ明朝 ProN W3" charset="0"/>
                <a:sym typeface="Palatino" charset="0"/>
              </a:endParaRPr>
            </a:p>
          </p:txBody>
        </p:sp>
      </p:grp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3" y="2098477"/>
            <a:ext cx="8643938" cy="44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Palatino" charset="0"/>
              </a:rPr>
              <a:t>Click to edit Master text styles</a:t>
            </a:r>
          </a:p>
          <a:p>
            <a:pPr lvl="1"/>
            <a:r>
              <a:rPr lang="en-US">
                <a:sym typeface="Palatino" charset="0"/>
              </a:rPr>
              <a:t>Second level</a:t>
            </a:r>
          </a:p>
          <a:p>
            <a:pPr lvl="2"/>
            <a:r>
              <a:rPr lang="en-US">
                <a:sym typeface="Palatino" charset="0"/>
              </a:rPr>
              <a:t>Third level</a:t>
            </a:r>
          </a:p>
          <a:p>
            <a:pPr lvl="3"/>
            <a:r>
              <a:rPr lang="en-US">
                <a:sym typeface="Palatino" charset="0"/>
              </a:rPr>
              <a:t>Fourth level</a:t>
            </a:r>
          </a:p>
          <a:p>
            <a:pPr lvl="4"/>
            <a:r>
              <a:rPr lang="en-US">
                <a:sym typeface="Palatino" charset="0"/>
              </a:rPr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033" y="312539"/>
            <a:ext cx="8643938" cy="143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Didot" charset="0"/>
              </a:rPr>
              <a:t>Click to edit Master title style</a:t>
            </a:r>
          </a:p>
        </p:txBody>
      </p:sp>
      <p:sp>
        <p:nvSpPr>
          <p:cNvPr id="1030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70727" y="312540"/>
            <a:ext cx="223242" cy="25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48" tIns="32123" rIns="64248" bIns="32123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253750"/>
                </a:solidFill>
                <a:latin typeface="+mn-lt"/>
                <a:ea typeface="ＭＳ Ｐゴシック" charset="0"/>
                <a:cs typeface="Palatino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 eaLnBrk="1" hangingPunct="1"/>
            <a:fld id="{FF83478D-F845-E048-8A83-7DF255183C9B}" type="slidenum">
              <a:rPr lang="en-US" smtClean="0">
                <a:latin typeface="Palatino"/>
                <a:sym typeface="Palatino" charset="0"/>
              </a:rPr>
              <a:pPr eaLnBrk="1" hangingPunct="1"/>
              <a:t>‹#›</a:t>
            </a:fld>
            <a:endParaRPr lang="en-US">
              <a:latin typeface="Palatino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7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+mj-lt"/>
          <a:ea typeface="+mj-ea"/>
          <a:cs typeface="+mj-cs"/>
          <a:sym typeface="Didot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5pPr>
      <a:lvl6pPr marL="321233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6pPr>
      <a:lvl7pPr marL="642471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7pPr>
      <a:lvl8pPr marL="963703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8pPr>
      <a:lvl9pPr marL="1284941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9pPr>
    </p:titleStyle>
    <p:bodyStyle>
      <a:lvl1pPr marL="258776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53538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2pPr>
      <a:lvl3pPr marL="847707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3pPr>
      <a:lvl4pPr marL="116001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4pPr>
      <a:lvl5pPr marL="1472326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5pPr>
      <a:lvl6pPr marL="1793563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6pPr>
      <a:lvl7pPr marL="211479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7pPr>
      <a:lvl8pPr marL="2436038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8pPr>
      <a:lvl9pPr marL="2757274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9pPr>
    </p:bodyStyle>
    <p:otherStyle>
      <a:defPPr>
        <a:defRPr lang="en-US"/>
      </a:defPPr>
      <a:lvl1pPr marL="0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33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71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703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41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176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412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650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885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BB0F-84ED-4622-96E3-FC50D06F6400}" type="datetimeFigureOut">
              <a:rPr lang="en-US" smtClean="0"/>
              <a:t>06-May-18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81F6C-58D3-4652-A3B3-D35BBAD0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6B288AC-0181-46A5-9030-98AE641DF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E7986-6C6B-44F0-9D10-AB7086FC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91" y="5539106"/>
            <a:ext cx="1147035" cy="1105775"/>
          </a:xfrm>
          <a:prstGeom prst="rect">
            <a:avLst/>
          </a:prstGeom>
        </p:spPr>
      </p:pic>
      <p:sp>
        <p:nvSpPr>
          <p:cNvPr id="9" name="Rechteck 16"/>
          <p:cNvSpPr/>
          <p:nvPr/>
        </p:nvSpPr>
        <p:spPr>
          <a:xfrm>
            <a:off x="0" y="101775"/>
            <a:ext cx="9144000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b="1" dirty="0"/>
              <a:t>Hundred Young Academic Leaders Program of Nankai University</a:t>
            </a:r>
            <a:endParaRPr lang="en-US" sz="2400" b="1" dirty="0"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26D42D-6F4C-441C-AD0E-81C7526964DC}"/>
              </a:ext>
            </a:extLst>
          </p:cNvPr>
          <p:cNvSpPr/>
          <p:nvPr/>
        </p:nvSpPr>
        <p:spPr>
          <a:xfrm>
            <a:off x="2933625" y="665215"/>
            <a:ext cx="2958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srgbClr val="0000FF"/>
                </a:solidFill>
              </a:rPr>
              <a:t>Georgios A. Siviloglou</a:t>
            </a:r>
            <a:endParaRPr 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BF18A-EE17-4984-B92F-03DBC2BD3319}"/>
              </a:ext>
            </a:extLst>
          </p:cNvPr>
          <p:cNvSpPr/>
          <p:nvPr/>
        </p:nvSpPr>
        <p:spPr>
          <a:xfrm>
            <a:off x="3741922" y="1228655"/>
            <a:ext cx="13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el-GR" b="1" dirty="0">
                <a:latin typeface="Calibri" panose="020F0502020204030204"/>
              </a:rPr>
              <a:t>8</a:t>
            </a:r>
            <a:r>
              <a:rPr lang="en-US" b="1" dirty="0">
                <a:latin typeface="Calibri" panose="020F0502020204030204"/>
              </a:rPr>
              <a:t> May, 2018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CB9CF3-F834-467A-9BAE-AD52DA65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5539107"/>
            <a:ext cx="3045567" cy="1105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020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0E3FD-08A5-43A4-A4FA-6E4353162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72" y="1071583"/>
            <a:ext cx="6589128" cy="124104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B94D999-8A59-4848-A134-13E0A4E1DF27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0" y="-5067"/>
            <a:ext cx="12192000" cy="786025"/>
          </a:xfrm>
          <a:prstGeom prst="rect">
            <a:avLst/>
          </a:prstGeom>
          <a:ln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solidFill>
                <a:srgbClr val="CC0000"/>
              </a:solidFill>
              <a:latin typeface="Bookman Old Style"/>
              <a:cs typeface="Bookman Old Styl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0ACF8-A793-42AA-901A-2BC750C354E0}"/>
              </a:ext>
            </a:extLst>
          </p:cNvPr>
          <p:cNvSpPr txBox="1"/>
          <p:nvPr/>
        </p:nvSpPr>
        <p:spPr>
          <a:xfrm>
            <a:off x="-1524001" y="-539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cs typeface="Bookman Old Style"/>
              </a:rPr>
              <a:t>Optical Airy beams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022E41-E0B9-44AB-93E5-26AE8E48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1" y="2646331"/>
            <a:ext cx="1820791" cy="7860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68C719-2E97-4C7A-B04B-E459AC3B1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75" y="2653247"/>
            <a:ext cx="6073667" cy="1135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34647F-6AE1-41EC-9A08-FC6295AE6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3" y="1313226"/>
            <a:ext cx="1864297" cy="635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E7F2B9-EC27-48A5-BB65-EE0ED4D940DE}"/>
              </a:ext>
            </a:extLst>
          </p:cNvPr>
          <p:cNvSpPr/>
          <p:nvPr/>
        </p:nvSpPr>
        <p:spPr>
          <a:xfrm>
            <a:off x="0" y="651944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P. </a:t>
            </a:r>
            <a:r>
              <a:rPr lang="en-US" sz="1400" dirty="0" err="1"/>
              <a:t>Polynkin</a:t>
            </a:r>
            <a:r>
              <a:rPr lang="en-US" sz="1400" dirty="0"/>
              <a:t>, M. </a:t>
            </a:r>
            <a:r>
              <a:rPr lang="en-US" sz="1400" dirty="0" err="1"/>
              <a:t>Kolesik</a:t>
            </a:r>
            <a:r>
              <a:rPr lang="en-US" sz="1400" dirty="0"/>
              <a:t>, J. V. </a:t>
            </a:r>
            <a:r>
              <a:rPr lang="en-US" sz="1400" dirty="0" err="1"/>
              <a:t>Moloney</a:t>
            </a:r>
            <a:r>
              <a:rPr lang="en-US" sz="1400" dirty="0"/>
              <a:t>, </a:t>
            </a:r>
            <a:r>
              <a:rPr lang="en-US" sz="1400" b="1" dirty="0"/>
              <a:t>G. A. Siviloglou</a:t>
            </a:r>
            <a:r>
              <a:rPr lang="en-US" sz="1400" dirty="0"/>
              <a:t>, and D. N. </a:t>
            </a:r>
            <a:r>
              <a:rPr lang="en-US" sz="1400" dirty="0" err="1"/>
              <a:t>Christodoulides</a:t>
            </a:r>
            <a:r>
              <a:rPr lang="en-US" sz="1400" dirty="0"/>
              <a:t>, </a:t>
            </a:r>
            <a:r>
              <a:rPr lang="en-US" sz="1400" b="1" dirty="0"/>
              <a:t>Science</a:t>
            </a:r>
            <a:r>
              <a:rPr lang="en-US" sz="1400" dirty="0"/>
              <a:t> 324, 229 (2009) (cited 396)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34FD03-1631-4321-A11A-156F47AA7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56" y="3764598"/>
            <a:ext cx="4912467" cy="12247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4664B7-2A03-4C20-80A2-38E7648EEE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4" y="3975175"/>
            <a:ext cx="1600339" cy="6401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45F010-5A76-48CB-B345-BA6DF4581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872" y="5069229"/>
            <a:ext cx="44196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466594-E571-4870-8920-2DAD275C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0" y="4916660"/>
            <a:ext cx="1689859" cy="89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D41C06-0E9D-4028-B008-A077F62B11F9}"/>
              </a:ext>
            </a:extLst>
          </p:cNvPr>
          <p:cNvSpPr/>
          <p:nvPr/>
        </p:nvSpPr>
        <p:spPr>
          <a:xfrm>
            <a:off x="0" y="61164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D. N.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Opt. Lett.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32, 979 (2007).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Phys. Rev. Lett.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99, 213901 (2007)  </a:t>
            </a:r>
          </a:p>
        </p:txBody>
      </p:sp>
    </p:spTree>
    <p:extLst>
      <p:ext uri="{BB962C8B-B14F-4D97-AF65-F5344CB8AC3E}">
        <p14:creationId xmlns:p14="http://schemas.microsoft.com/office/powerpoint/2010/main" val="311787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935057-0E06-4D64-AD05-8A6AE0B06A6B}" type="slidenum">
              <a:rPr 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C34C3-DB40-4AF9-BF7E-8389C3EDD584}"/>
              </a:ext>
            </a:extLst>
          </p:cNvPr>
          <p:cNvSpPr txBox="1"/>
          <p:nvPr/>
        </p:nvSpPr>
        <p:spPr>
          <a:xfrm>
            <a:off x="-1523998" y="5316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Why non-diffracting, self-bending Airy beams are important? 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8473D0-190E-407B-A94D-359915B059B4}"/>
              </a:ext>
            </a:extLst>
          </p:cNvPr>
          <p:cNvSpPr/>
          <p:nvPr/>
        </p:nvSpPr>
        <p:spPr>
          <a:xfrm>
            <a:off x="-1" y="6305642"/>
            <a:ext cx="9144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D. </a:t>
            </a:r>
            <a:r>
              <a:rPr lang="en-US" sz="1600" dirty="0" err="1"/>
              <a:t>Christodoulides</a:t>
            </a:r>
            <a:r>
              <a:rPr lang="en-US" sz="1600" dirty="0"/>
              <a:t>, A. </a:t>
            </a:r>
            <a:r>
              <a:rPr lang="en-US" sz="1600" dirty="0" err="1"/>
              <a:t>Dogariu</a:t>
            </a:r>
            <a:r>
              <a:rPr lang="en-US" sz="1600" dirty="0"/>
              <a:t>, and </a:t>
            </a:r>
            <a:r>
              <a:rPr lang="en-US" sz="1600" b="1" dirty="0"/>
              <a:t>G. Siviloglou </a:t>
            </a:r>
            <a:r>
              <a:rPr lang="en-US" sz="1600" dirty="0"/>
              <a:t>United States Patent US 8,101,929 B1 (2012)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AC644-7773-4745-93FC-33A9C6FF5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2029402"/>
            <a:ext cx="2721433" cy="2710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E54D69-6395-452F-A3EA-C43FB2D13236}"/>
              </a:ext>
            </a:extLst>
          </p:cNvPr>
          <p:cNvSpPr/>
          <p:nvPr/>
        </p:nvSpPr>
        <p:spPr>
          <a:xfrm>
            <a:off x="225014" y="4840272"/>
            <a:ext cx="3705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6D6B6B"/>
                </a:solidFill>
                <a:latin typeface="DINOT"/>
              </a:rPr>
              <a:t> 500x faster than confocal microscopy</a:t>
            </a:r>
          </a:p>
          <a:p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563D4-3E1C-45B4-822D-342BBE81A14C}"/>
              </a:ext>
            </a:extLst>
          </p:cNvPr>
          <p:cNvSpPr txBox="1"/>
          <p:nvPr/>
        </p:nvSpPr>
        <p:spPr>
          <a:xfrm>
            <a:off x="141124" y="1465230"/>
            <a:ext cx="3848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Commercial Airy microscopy</a:t>
            </a:r>
            <a:endParaRPr lang="en-NL" sz="24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BDA57-E929-4CE8-A86C-78303ACFA05B}"/>
              </a:ext>
            </a:extLst>
          </p:cNvPr>
          <p:cNvSpPr txBox="1"/>
          <p:nvPr/>
        </p:nvSpPr>
        <p:spPr>
          <a:xfrm>
            <a:off x="4597111" y="1465229"/>
            <a:ext cx="426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Self-healing   </a:t>
            </a:r>
            <a:endParaRPr lang="en-NL" sz="2400" dirty="0">
              <a:solidFill>
                <a:srgbClr val="0000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33FB93-D8E7-4166-978D-21ACA6782F8F}"/>
              </a:ext>
            </a:extLst>
          </p:cNvPr>
          <p:cNvGrpSpPr/>
          <p:nvPr/>
        </p:nvGrpSpPr>
        <p:grpSpPr>
          <a:xfrm>
            <a:off x="4475808" y="2329152"/>
            <a:ext cx="4458644" cy="2199696"/>
            <a:chOff x="6028380" y="1133664"/>
            <a:chExt cx="5650700" cy="28672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2D3997-16F0-48C8-BC6A-A2ED1E07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380" y="1133664"/>
              <a:ext cx="5650700" cy="286726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B9396C-5A78-4876-ADE0-0ABC69D91E79}"/>
                </a:ext>
              </a:extLst>
            </p:cNvPr>
            <p:cNvSpPr/>
            <p:nvPr/>
          </p:nvSpPr>
          <p:spPr>
            <a:xfrm>
              <a:off x="6279502" y="2270950"/>
              <a:ext cx="908183" cy="1545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440D29-E222-4941-8448-8D7C4A35C7A8}"/>
                </a:ext>
              </a:extLst>
            </p:cNvPr>
            <p:cNvSpPr/>
            <p:nvPr/>
          </p:nvSpPr>
          <p:spPr>
            <a:xfrm>
              <a:off x="8979167" y="2883953"/>
              <a:ext cx="908183" cy="935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18B46-3DFE-45D2-A502-C6136A2AEB78}"/>
              </a:ext>
            </a:extLst>
          </p:cNvPr>
          <p:cNvSpPr/>
          <p:nvPr/>
        </p:nvSpPr>
        <p:spPr>
          <a:xfrm>
            <a:off x="4597110" y="4836723"/>
            <a:ext cx="426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6D6B6B"/>
                </a:solidFill>
                <a:latin typeface="DINOT"/>
              </a:rPr>
              <a:t> Robust even in biological tissue</a:t>
            </a:r>
            <a:endParaRPr lang="en-NL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98B17F8-D2BB-47B5-B371-74A70D6EF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6917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Opt. Express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16, 12880 (2008) (cited 378) </a:t>
            </a:r>
          </a:p>
        </p:txBody>
      </p:sp>
    </p:spTree>
    <p:extLst>
      <p:ext uri="{BB962C8B-B14F-4D97-AF65-F5344CB8AC3E}">
        <p14:creationId xmlns:p14="http://schemas.microsoft.com/office/powerpoint/2010/main" val="240746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935057-0E06-4D64-AD05-8A6AE0B06A6B}" type="slidenum">
              <a:rPr 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-1524000" y="2592356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C00000"/>
                </a:solidFill>
                <a:latin typeface="Lucida Bright" pitchFamily="18" charset="0"/>
                <a:cs typeface="Courier New" pitchFamily="49" charset="0"/>
              </a:rPr>
              <a:t>From </a:t>
            </a:r>
            <a:r>
              <a:rPr lang="en-US" sz="2800" b="1" dirty="0">
                <a:solidFill>
                  <a:srgbClr val="0000FF"/>
                </a:solidFill>
                <a:latin typeface="Lucida Bright" pitchFamily="18" charset="0"/>
                <a:cs typeface="Courier New" pitchFamily="49" charset="0"/>
              </a:rPr>
              <a:t>optics</a:t>
            </a:r>
            <a:r>
              <a:rPr lang="en-US" sz="2800" b="1" dirty="0">
                <a:solidFill>
                  <a:srgbClr val="C00000"/>
                </a:solidFill>
                <a:latin typeface="Lucida Bright" pitchFamily="18" charset="0"/>
                <a:cs typeface="Courier New" pitchFamily="49" charset="0"/>
              </a:rPr>
              <a:t> to </a:t>
            </a:r>
            <a:r>
              <a:rPr lang="en-US" sz="2800" b="1" dirty="0">
                <a:solidFill>
                  <a:srgbClr val="0000FF"/>
                </a:solidFill>
                <a:latin typeface="Lucida Bright" pitchFamily="18" charset="0"/>
                <a:cs typeface="Courier New" pitchFamily="49" charset="0"/>
              </a:rPr>
              <a:t>ultracold quantum gases</a:t>
            </a:r>
          </a:p>
        </p:txBody>
      </p:sp>
    </p:spTree>
    <p:extLst>
      <p:ext uri="{BB962C8B-B14F-4D97-AF65-F5344CB8AC3E}">
        <p14:creationId xmlns:p14="http://schemas.microsoft.com/office/powerpoint/2010/main" val="206988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Applications and quantum simulation with ultracold atoms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D645CE-0D0F-47FF-8888-7F2AD5613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02" y="864551"/>
            <a:ext cx="3342409" cy="2507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68571-04A3-46EA-89B2-2A8BBF38F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1" y="4091353"/>
            <a:ext cx="2806853" cy="23377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78" y="1702653"/>
            <a:ext cx="102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Lattice clocks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6480" y="1530828"/>
            <a:ext cx="1376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Strong magnetic fields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6479" y="4664907"/>
            <a:ext cx="149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Graphene physics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1009B0-9E33-4DCC-9270-913B0D90E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05" y="1401343"/>
            <a:ext cx="3145291" cy="1820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A1D699-F19A-44F7-888E-429E4875F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49" y="4173893"/>
            <a:ext cx="2986935" cy="2058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60886" y="4613875"/>
            <a:ext cx="157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Quantum</a:t>
            </a:r>
          </a:p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computing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705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3" t="5817" r="33900"/>
          <a:stretch>
            <a:fillRect/>
          </a:stretch>
        </p:blipFill>
        <p:spPr bwMode="auto">
          <a:xfrm>
            <a:off x="5101672" y="2040458"/>
            <a:ext cx="3569056" cy="354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8670728" y="312543"/>
            <a:ext cx="223243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5" tIns="32121" rIns="64245" bIns="32121"/>
          <a:lstStyle>
            <a:lvl1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9pPr>
          </a:lstStyle>
          <a:p>
            <a:pPr algn="r"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39C4540B-C8D9-3047-9B69-B916E25F2CE8}" type="slidenum">
              <a:rPr lang="en-US" sz="1100">
                <a:solidFill>
                  <a:srgbClr val="253750"/>
                </a:solidFill>
                <a:cs typeface="Palatino" charset="0"/>
                <a:sym typeface="Palatino" charset="0"/>
              </a:rPr>
              <a:pPr algn="r"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100">
              <a:solidFill>
                <a:srgbClr val="253750"/>
              </a:solidFill>
              <a:cs typeface="Palatino" charset="0"/>
              <a:sym typeface="Palatino" charset="0"/>
            </a:endParaRPr>
          </a:p>
        </p:txBody>
      </p:sp>
      <p:sp>
        <p:nvSpPr>
          <p:cNvPr id="22532" name="Rectangle 4"/>
          <p:cNvSpPr>
            <a:spLocks/>
          </p:cNvSpPr>
          <p:nvPr/>
        </p:nvSpPr>
        <p:spPr bwMode="auto">
          <a:xfrm>
            <a:off x="87496" y="6366368"/>
            <a:ext cx="7836695" cy="39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tabLst>
                <a:tab pos="249834" algn="l"/>
                <a:tab pos="499669" algn="l"/>
                <a:tab pos="749515" algn="l"/>
                <a:tab pos="999350" algn="l"/>
                <a:tab pos="1249185" algn="l"/>
                <a:tab pos="1499020" algn="l"/>
                <a:tab pos="1748854" algn="l"/>
                <a:tab pos="1998699" algn="l"/>
                <a:tab pos="2248534" algn="l"/>
                <a:tab pos="2498370" algn="l"/>
                <a:tab pos="2748206" algn="l"/>
                <a:tab pos="2998038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sym typeface="Palatino" charset="0"/>
              </a:rPr>
              <a:t>P. G. Harper, Proceedings of the Physical Society. Section A 68, 874 (1955)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249834" algn="l"/>
                <a:tab pos="499669" algn="l"/>
                <a:tab pos="749515" algn="l"/>
                <a:tab pos="999350" algn="l"/>
                <a:tab pos="1249185" algn="l"/>
                <a:tab pos="1499020" algn="l"/>
                <a:tab pos="1748854" algn="l"/>
                <a:tab pos="1998699" algn="l"/>
                <a:tab pos="2248534" algn="l"/>
                <a:tab pos="2498370" algn="l"/>
                <a:tab pos="2748206" algn="l"/>
                <a:tab pos="2998038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sym typeface="Palatino" charset="0"/>
              </a:rPr>
              <a:t>D. R. Hofstadter, Phys. Rev. B 14, 2239 (1976)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DF0669-49DF-4FB0-8A1E-535C2C6C36C7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Bookman Old Style"/>
              </a:rPr>
              <a:t>The Hofstadter-Harper Hamiltonian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16" name="Picture 2" descr="https://www.quantum-munich.de/fileadmin/media/media/Hofstadter/FluxLattice-3-cropped.jpg">
            <a:extLst>
              <a:ext uri="{FF2B5EF4-FFF2-40B4-BE49-F238E27FC236}">
                <a16:creationId xmlns:a16="http://schemas.microsoft.com/office/drawing/2014/main" id="{8639C9E1-F695-4A9E-AB4E-55ECC76E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2" y="2133142"/>
            <a:ext cx="4415213" cy="289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CF955C-9AC0-4C8B-8CD3-56229C6DC7B0}"/>
              </a:ext>
            </a:extLst>
          </p:cNvPr>
          <p:cNvSpPr txBox="1"/>
          <p:nvPr/>
        </p:nvSpPr>
        <p:spPr>
          <a:xfrm>
            <a:off x="473272" y="2318068"/>
            <a:ext cx="102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MPQ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E9331-93AF-49DC-83EA-283167FD6B35}"/>
              </a:ext>
            </a:extLst>
          </p:cNvPr>
          <p:cNvSpPr txBox="1"/>
          <p:nvPr/>
        </p:nvSpPr>
        <p:spPr>
          <a:xfrm>
            <a:off x="0" y="90252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</a:rPr>
              <a:t>Created for the first time the Hofstadter Hamiltonian in an atomic system</a:t>
            </a:r>
            <a:endParaRPr lang="en-NL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8670728" y="312543"/>
            <a:ext cx="223243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5" tIns="32121" rIns="64245" bIns="32121"/>
          <a:lstStyle>
            <a:lvl1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9pPr>
          </a:lstStyle>
          <a:p>
            <a:pPr algn="r"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DC0FE74D-3600-D64F-AD49-CF7421582064}" type="slidenum">
              <a:rPr lang="en-US" sz="1100">
                <a:solidFill>
                  <a:srgbClr val="253750"/>
                </a:solidFill>
                <a:cs typeface="Palatino" charset="0"/>
                <a:sym typeface="Palatino" charset="0"/>
              </a:rPr>
              <a:pPr algn="r"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100">
              <a:solidFill>
                <a:srgbClr val="253750"/>
              </a:solidFill>
              <a:cs typeface="Palatino" charset="0"/>
              <a:sym typeface="Palatino" charset="0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9" y="1884444"/>
            <a:ext cx="2675955" cy="283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2" y="1118200"/>
            <a:ext cx="1482328" cy="33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4B33B1-4886-48E9-9152-985351C682D3}"/>
              </a:ext>
            </a:extLst>
          </p:cNvPr>
          <p:cNvSpPr txBox="1"/>
          <p:nvPr/>
        </p:nvSpPr>
        <p:spPr>
          <a:xfrm>
            <a:off x="-152400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Bookman Old Style"/>
              </a:rPr>
              <a:t>Strong synthetic fields for neutral atoms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B44A3A22-4F43-43E7-BC6F-17C8EFD267A5}"/>
              </a:ext>
            </a:extLst>
          </p:cNvPr>
          <p:cNvSpPr>
            <a:spLocks/>
          </p:cNvSpPr>
          <p:nvPr/>
        </p:nvSpPr>
        <p:spPr bwMode="auto">
          <a:xfrm>
            <a:off x="0" y="6545457"/>
            <a:ext cx="9144000" cy="31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Aidelsburger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Atala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Lohse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J. T. Barreiro, B.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Paredes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and I. Bloch, Phys. Rev.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Lett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 111, 185301 (2013)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H. Miyake,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G. A. Siviloglou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C. J. Kennedy, W. C. Burton, and W.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Ketterle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Phys. Rev. Lett. 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111, 185302 (2013) (cited 431)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C. J. Kennedy,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G. A. Siviloglou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H. Miyake, W. C. Burton, and W.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Ketterle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Phys. Rev. Lett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 111, 225301 (2013) (cited   75)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endParaRPr lang="en-US" sz="1400" dirty="0">
              <a:solidFill>
                <a:srgbClr val="26375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Palatino"/>
                <a:ea typeface="ＭＳ Ｐゴシック" charset="0"/>
                <a:cs typeface="Palatino" charset="0"/>
              </a:rPr>
              <a:t> 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95A482D9-57BC-420E-A70B-550F6257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5" y="2012707"/>
            <a:ext cx="5030053" cy="283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6E279A-4D0C-4DF0-A300-BC6822F0DD6A}"/>
              </a:ext>
            </a:extLst>
          </p:cNvPr>
          <p:cNvSpPr txBox="1"/>
          <p:nvPr/>
        </p:nvSpPr>
        <p:spPr>
          <a:xfrm>
            <a:off x="-1524000" y="539309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When 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ω</a:t>
            </a:r>
            <a:r>
              <a:rPr lang="el-GR" sz="1400" dirty="0">
                <a:solidFill>
                  <a:srgbClr val="0000FF"/>
                </a:solidFill>
                <a:latin typeface="Calibri"/>
              </a:rPr>
              <a:t>2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-ω</a:t>
            </a:r>
            <a:r>
              <a:rPr lang="el-GR" sz="1400" dirty="0">
                <a:solidFill>
                  <a:srgbClr val="0000FF"/>
                </a:solidFill>
                <a:latin typeface="Calibri"/>
              </a:rPr>
              <a:t>1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 = Δ</a:t>
            </a:r>
            <a:r>
              <a:rPr lang="en-US" sz="2400" dirty="0">
                <a:solidFill>
                  <a:srgbClr val="0000FF"/>
                </a:solidFill>
                <a:latin typeface="Calibri"/>
              </a:rPr>
              <a:t> resonant tunneling is established</a:t>
            </a:r>
            <a:endParaRPr lang="en-NL" sz="2400" dirty="0">
              <a:solidFill>
                <a:srgbClr val="0000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34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9B94D999-8A59-4848-A134-13E0A4E1DF27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0" y="-5067"/>
            <a:ext cx="12192000" cy="786025"/>
          </a:xfrm>
          <a:prstGeom prst="rect">
            <a:avLst/>
          </a:prstGeom>
          <a:ln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en-US" sz="3200" dirty="0">
              <a:solidFill>
                <a:srgbClr val="CC0000"/>
              </a:solidFill>
              <a:latin typeface="Bookman Old Style"/>
              <a:cs typeface="Bookman Old Styl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022E41-E0B9-44AB-93E5-26AE8E48A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0" y="1466734"/>
            <a:ext cx="1820791" cy="786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4A885E-593B-4B54-9F14-68EB9E0E4453}"/>
              </a:ext>
            </a:extLst>
          </p:cNvPr>
          <p:cNvSpPr txBox="1"/>
          <p:nvPr/>
        </p:nvSpPr>
        <p:spPr>
          <a:xfrm>
            <a:off x="-1524001" y="1025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</a:rPr>
              <a:t>Artificial magnetic fields in an optical lattice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C6DE28-484A-4D43-9209-CA3862F08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" y="4891431"/>
            <a:ext cx="1833185" cy="624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A6C220-67BF-464E-AF2E-1A047F64B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960" y="1224332"/>
            <a:ext cx="4970592" cy="1523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4EDBFC-9419-4461-99E5-B0C314BF9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2" y="4808804"/>
            <a:ext cx="6658487" cy="823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554D77-08B0-4629-BA13-294D8128F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6" y="3419631"/>
            <a:ext cx="2033597" cy="555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DD19E-A64F-470D-A8F2-E13C3BDAB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2" y="3190866"/>
            <a:ext cx="6858967" cy="101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58EAE-FAC3-4384-ABF5-66203EB827F1}"/>
              </a:ext>
            </a:extLst>
          </p:cNvPr>
          <p:cNvSpPr txBox="1"/>
          <p:nvPr/>
        </p:nvSpPr>
        <p:spPr>
          <a:xfrm>
            <a:off x="1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I designed and built a strontium quantum gas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00504-2607-48F5-A84A-B5F4AF92BE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7889"/>
            <a:ext cx="9144000" cy="3070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13ECA9-583A-43BB-BE4A-22FCAEC1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80" y="523220"/>
            <a:ext cx="4628039" cy="3192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CDFF4-6EAD-4162-888B-8A1D93535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025" y="1519175"/>
            <a:ext cx="1244477" cy="1200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41DCB-DB89-40B4-A9E2-3A9B940D3A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" y="1529868"/>
            <a:ext cx="2139547" cy="10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3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D3B89F-7D62-4630-A593-C2B3032E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7"/>
          <a:stretch/>
        </p:blipFill>
        <p:spPr>
          <a:xfrm>
            <a:off x="68423" y="1204318"/>
            <a:ext cx="9144000" cy="4449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4712A-C18F-4354-ABCF-1DD2E3BE49B1}"/>
              </a:ext>
            </a:extLst>
          </p:cNvPr>
          <p:cNvSpPr txBox="1"/>
          <p:nvPr/>
        </p:nvSpPr>
        <p:spPr>
          <a:xfrm>
            <a:off x="-1" y="10256"/>
            <a:ext cx="914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</a:rPr>
              <a:t>Free fall expansion of a </a:t>
            </a:r>
            <a:r>
              <a:rPr lang="en-US" sz="2800" baseline="30000" dirty="0">
                <a:solidFill>
                  <a:srgbClr val="C00000"/>
                </a:solidFill>
                <a:latin typeface="Calibri"/>
              </a:rPr>
              <a:t>84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Sr BEC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4782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325075-C80E-4529-B838-F7ECC4DEDDC6}"/>
              </a:ext>
            </a:extLst>
          </p:cNvPr>
          <p:cNvSpPr txBox="1">
            <a:spLocks/>
          </p:cNvSpPr>
          <p:nvPr/>
        </p:nvSpPr>
        <p:spPr>
          <a:xfrm>
            <a:off x="-1524000" y="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nl-NL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pic>
        <p:nvPicPr>
          <p:cNvPr id="8" name="Picture 2" descr="C:\Users\Ivo\Desktop\housing_design.png">
            <a:extLst>
              <a:ext uri="{FF2B5EF4-FFF2-40B4-BE49-F238E27FC236}">
                <a16:creationId xmlns:a16="http://schemas.microsoft.com/office/drawing/2014/main" id="{778C3D72-5DAF-42C1-B14C-DE45B537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0655" y="1673706"/>
            <a:ext cx="4365660" cy="351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D09AC-BA00-4E6B-BA28-7B4703E140EC}"/>
              </a:ext>
            </a:extLst>
          </p:cNvPr>
          <p:cNvSpPr txBox="1"/>
          <p:nvPr/>
        </p:nvSpPr>
        <p:spPr>
          <a:xfrm>
            <a:off x="-1524000" y="1977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Microscope objective to resolve individual atoms in a lattice</a:t>
            </a:r>
            <a:endParaRPr lang="en-GB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27334-AAE1-458F-B844-E925F8F95959}"/>
              </a:ext>
            </a:extLst>
          </p:cNvPr>
          <p:cNvGrpSpPr/>
          <p:nvPr/>
        </p:nvGrpSpPr>
        <p:grpSpPr>
          <a:xfrm>
            <a:off x="4362450" y="1595538"/>
            <a:ext cx="4362451" cy="3414612"/>
            <a:chOff x="5920190" y="1595535"/>
            <a:chExt cx="5554903" cy="40162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0FEFE6-0FD0-4F1E-A2FC-33A77298B971}"/>
                </a:ext>
              </a:extLst>
            </p:cNvPr>
            <p:cNvGrpSpPr/>
            <p:nvPr/>
          </p:nvGrpSpPr>
          <p:grpSpPr>
            <a:xfrm>
              <a:off x="5920190" y="1723398"/>
              <a:ext cx="5554903" cy="3888432"/>
              <a:chOff x="6220965" y="1772816"/>
              <a:chExt cx="5554903" cy="3888432"/>
            </a:xfrm>
          </p:grpSpPr>
          <p:pic>
            <p:nvPicPr>
              <p:cNvPr id="7" name="Picture 4" descr="C:\Users\Ivo\Desktop\Masterproject Laptop\Objective\BestFit_DblGaussian_646nm_with_r.png">
                <a:extLst>
                  <a:ext uri="{FF2B5EF4-FFF2-40B4-BE49-F238E27FC236}">
                    <a16:creationId xmlns:a16="http://schemas.microsoft.com/office/drawing/2014/main" id="{D4716A60-CCA5-46D5-9F4F-97BCA4A52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0965" y="1772816"/>
                <a:ext cx="5554903" cy="3888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3" descr="C:\Users\Ivo\Desktop\Masterproject Laptop\Objective\center_PSF_2dgaussian_fit.png">
                <a:extLst>
                  <a:ext uri="{FF2B5EF4-FFF2-40B4-BE49-F238E27FC236}">
                    <a16:creationId xmlns:a16="http://schemas.microsoft.com/office/drawing/2014/main" id="{E87D3A63-0414-48AD-8608-A44235A0F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35" r="15434" b="10636"/>
              <a:stretch/>
            </p:blipFill>
            <p:spPr bwMode="auto">
              <a:xfrm>
                <a:off x="7567863" y="2134153"/>
                <a:ext cx="1434185" cy="1415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287DE9-3E93-49A8-BA8A-115429384599}"/>
                </a:ext>
              </a:extLst>
            </p:cNvPr>
            <p:cNvSpPr/>
            <p:nvPr/>
          </p:nvSpPr>
          <p:spPr>
            <a:xfrm>
              <a:off x="7623110" y="1595535"/>
              <a:ext cx="2612572" cy="326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DDE5AF0-B5DD-491E-915C-7492174FF56E}"/>
              </a:ext>
            </a:extLst>
          </p:cNvPr>
          <p:cNvSpPr/>
          <p:nvPr/>
        </p:nvSpPr>
        <p:spPr>
          <a:xfrm>
            <a:off x="6697081" y="3034047"/>
            <a:ext cx="1894115" cy="597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92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0" y="3055327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1996 – 2003		NTUA,  Greece	   Diploma of Electrical Engineering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2004 – 2010	  	CREOL, USA	   PhD in Optics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endParaRPr lang="en-US" sz="22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Basic personal information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D6C7B-A41E-47C6-9F1C-126D7C65403F}"/>
              </a:ext>
            </a:extLst>
          </p:cNvPr>
          <p:cNvSpPr txBox="1"/>
          <p:nvPr/>
        </p:nvSpPr>
        <p:spPr>
          <a:xfrm>
            <a:off x="241738" y="2516578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Education</a:t>
            </a:r>
            <a:endParaRPr lang="en-NL" b="1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39221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2010 – 2014		 MIT, USA	   Postdoc and Research Scientist          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2014 – 2018	             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UvA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Holland 	   Postdoc and Marie Curie Fellow</a:t>
            </a:r>
            <a:endParaRPr lang="en-US" sz="22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207205-AE39-4DE4-8659-61DC472538A3}"/>
              </a:ext>
            </a:extLst>
          </p:cNvPr>
          <p:cNvSpPr txBox="1"/>
          <p:nvPr/>
        </p:nvSpPr>
        <p:spPr>
          <a:xfrm>
            <a:off x="241738" y="4000472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</a:t>
            </a:r>
            <a:endParaRPr lang="en-NL" b="1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F7C5326-970A-4312-A1FD-F7D856379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1659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Place of birth: 	Athens, Greece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Date of birth:  	   27.09.1978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A1318-8451-4C78-9FA2-121B54E6B41E}"/>
              </a:ext>
            </a:extLst>
          </p:cNvPr>
          <p:cNvSpPr txBox="1"/>
          <p:nvPr/>
        </p:nvSpPr>
        <p:spPr>
          <a:xfrm>
            <a:off x="241737" y="1054925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Basic information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35641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325075-C80E-4529-B838-F7ECC4DEDDC6}"/>
              </a:ext>
            </a:extLst>
          </p:cNvPr>
          <p:cNvSpPr txBox="1">
            <a:spLocks/>
          </p:cNvSpPr>
          <p:nvPr/>
        </p:nvSpPr>
        <p:spPr>
          <a:xfrm>
            <a:off x="-1524000" y="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nl-NL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D09AC-BA00-4E6B-BA28-7B4703E140EC}"/>
                  </a:ext>
                </a:extLst>
              </p:cNvPr>
              <p:cNvSpPr txBox="1"/>
              <p:nvPr/>
            </p:nvSpPr>
            <p:spPr>
              <a:xfrm>
                <a:off x="0" y="19771"/>
                <a:ext cx="9144000" cy="57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sz="2800" dirty="0">
                    <a:solidFill>
                      <a:prstClr val="black"/>
                    </a:solidFill>
                  </a:rPr>
                  <a:t>Spectroscopy for the ultranarrow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sPre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sPre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prstClr val="black"/>
                    </a:solidFill>
                  </a:rPr>
                  <a:t>of </a:t>
                </a:r>
                <a:r>
                  <a:rPr lang="en-GB" sz="2800" baseline="30000" dirty="0">
                    <a:solidFill>
                      <a:prstClr val="black"/>
                    </a:solidFill>
                  </a:rPr>
                  <a:t>87</a:t>
                </a:r>
                <a:r>
                  <a:rPr lang="en-GB" sz="2800" dirty="0">
                    <a:solidFill>
                      <a:prstClr val="black"/>
                    </a:solidFill>
                  </a:rPr>
                  <a:t>Sr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D09AC-BA00-4E6B-BA28-7B4703E14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71"/>
                <a:ext cx="9144000" cy="571823"/>
              </a:xfrm>
              <a:prstGeom prst="rect">
                <a:avLst/>
              </a:prstGeom>
              <a:blipFill>
                <a:blip r:embed="rId3"/>
                <a:stretch>
                  <a:fillRect l="-533" t="-7447" r="-600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12AC3-BCCE-4260-9292-73975F8656A3}"/>
              </a:ext>
            </a:extLst>
          </p:cNvPr>
          <p:cNvGrpSpPr/>
          <p:nvPr/>
        </p:nvGrpSpPr>
        <p:grpSpPr>
          <a:xfrm>
            <a:off x="569114" y="1658604"/>
            <a:ext cx="4774411" cy="3170571"/>
            <a:chOff x="1002992" y="1031846"/>
            <a:chExt cx="5953677" cy="39559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F88371-DE18-4998-B357-B718AA66E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992" y="1031846"/>
              <a:ext cx="5953677" cy="39559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C28E3F-EEB6-436E-AA0C-B9CDE3F03E35}"/>
                </a:ext>
              </a:extLst>
            </p:cNvPr>
            <p:cNvSpPr/>
            <p:nvPr/>
          </p:nvSpPr>
          <p:spPr>
            <a:xfrm>
              <a:off x="2864498" y="3429000"/>
              <a:ext cx="951722" cy="4805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C077AE-3AD3-42B7-9DF4-AE64B1C07D60}"/>
                </a:ext>
              </a:extLst>
            </p:cNvPr>
            <p:cNvCxnSpPr/>
            <p:nvPr/>
          </p:nvCxnSpPr>
          <p:spPr>
            <a:xfrm flipV="1">
              <a:off x="1492897" y="3196957"/>
              <a:ext cx="3694923" cy="1334277"/>
            </a:xfrm>
            <a:prstGeom prst="straightConnector1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1FACFB-9B23-403E-A4B8-00911E789C92}"/>
                </a:ext>
              </a:extLst>
            </p:cNvPr>
            <p:cNvSpPr txBox="1"/>
            <p:nvPr/>
          </p:nvSpPr>
          <p:spPr>
            <a:xfrm>
              <a:off x="2760505" y="3289269"/>
              <a:ext cx="8463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?</a:t>
              </a:r>
              <a:endParaRPr kumimoji="0" lang="en-NL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E2F66-7865-453F-9C27-99D5421BACBF}"/>
              </a:ext>
            </a:extLst>
          </p:cNvPr>
          <p:cNvGrpSpPr/>
          <p:nvPr/>
        </p:nvGrpSpPr>
        <p:grpSpPr>
          <a:xfrm>
            <a:off x="5485314" y="972641"/>
            <a:ext cx="3378768" cy="2456359"/>
            <a:chOff x="195899" y="463502"/>
            <a:chExt cx="8247457" cy="57294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5AFD31-64EE-45E6-901F-36646F34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99" y="463502"/>
              <a:ext cx="8164330" cy="57294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85E99A-A954-4AA9-81DA-C350A8572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8" t="18936" r="59981" b="58884"/>
            <a:stretch/>
          </p:blipFill>
          <p:spPr>
            <a:xfrm>
              <a:off x="2411234" y="3944645"/>
              <a:ext cx="1017917" cy="9144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B834FA-B6C8-44D5-B5D9-E20FBFB5EB7E}"/>
                </a:ext>
              </a:extLst>
            </p:cNvPr>
            <p:cNvSpPr/>
            <p:nvPr/>
          </p:nvSpPr>
          <p:spPr>
            <a:xfrm>
              <a:off x="5641368" y="2805355"/>
              <a:ext cx="2801988" cy="2278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98FB08-BC79-4854-9F8E-989DA9B4C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7" t="7027" r="51824" b="50000"/>
            <a:stretch/>
          </p:blipFill>
          <p:spPr>
            <a:xfrm>
              <a:off x="6026501" y="2544100"/>
              <a:ext cx="1015861" cy="9125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CE10F-C9E2-49D5-A318-452351B1B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60" t="13843" r="54765" b="52704"/>
            <a:stretch/>
          </p:blipFill>
          <p:spPr>
            <a:xfrm>
              <a:off x="1918265" y="954714"/>
              <a:ext cx="1017917" cy="9144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F41F34-AD7B-4FA1-A4C1-D53FB788618E}"/>
              </a:ext>
            </a:extLst>
          </p:cNvPr>
          <p:cNvSpPr txBox="1"/>
          <p:nvPr/>
        </p:nvSpPr>
        <p:spPr>
          <a:xfrm>
            <a:off x="5736393" y="3164350"/>
            <a:ext cx="3227215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dirty="0" err="1">
                <a:solidFill>
                  <a:prstClr val="black"/>
                </a:solidFill>
                <a:latin typeface="Calibri" panose="020F0502020204030204"/>
              </a:rPr>
              <a:t>AOM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frequency (MHz)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89C98B-8CA8-4613-A13C-08E94CCD8F12}"/>
              </a:ext>
            </a:extLst>
          </p:cNvPr>
          <p:cNvSpPr txBox="1"/>
          <p:nvPr/>
        </p:nvSpPr>
        <p:spPr>
          <a:xfrm rot="16200000">
            <a:off x="4063175" y="1836454"/>
            <a:ext cx="303163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Number of atoms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CE1A3-D0CA-4FE8-9825-68100675DE8E}"/>
              </a:ext>
            </a:extLst>
          </p:cNvPr>
          <p:cNvSpPr/>
          <p:nvPr/>
        </p:nvSpPr>
        <p:spPr>
          <a:xfrm>
            <a:off x="6614156" y="1149665"/>
            <a:ext cx="2001109" cy="33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9624CA-D31E-4D85-A3F6-6B3550F2AD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78" y="3639594"/>
            <a:ext cx="3011530" cy="22586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042C0D-4A8C-434C-9F9C-047E71CAD01F}"/>
              </a:ext>
            </a:extLst>
          </p:cNvPr>
          <p:cNvSpPr txBox="1"/>
          <p:nvPr/>
        </p:nvSpPr>
        <p:spPr>
          <a:xfrm>
            <a:off x="6000369" y="5969852"/>
            <a:ext cx="2914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2000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Iodine spectroscopy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E548E6-3021-4735-8AFB-BB548A6C414B}"/>
              </a:ext>
            </a:extLst>
          </p:cNvPr>
          <p:cNvSpPr txBox="1"/>
          <p:nvPr/>
        </p:nvSpPr>
        <p:spPr>
          <a:xfrm>
            <a:off x="0" y="65612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Observation of the ultranarrow doubly-forbidden transition in a Fermi gas of strontium (</a:t>
            </a:r>
            <a:r>
              <a:rPr lang="en-US" sz="1400" b="1" dirty="0"/>
              <a:t>in preparation</a:t>
            </a:r>
            <a:r>
              <a:rPr lang="en-US" sz="1400" dirty="0"/>
              <a:t>)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69613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2585532"/>
            <a:ext cx="1219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 want to achieve next</a:t>
            </a:r>
          </a:p>
        </p:txBody>
      </p:sp>
    </p:spTree>
    <p:extLst>
      <p:ext uri="{BB962C8B-B14F-4D97-AF65-F5344CB8AC3E}">
        <p14:creationId xmlns:p14="http://schemas.microsoft.com/office/powerpoint/2010/main" val="3795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E8C67A7-96C0-467A-93B1-008B28A8D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64" y="962725"/>
            <a:ext cx="40745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quantum gas experiment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759D5FE-9207-4654-A549-D4DC97E71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21" y="947649"/>
            <a:ext cx="6095995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few-atom quantum assembler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l-GR" sz="2400" dirty="0">
              <a:solidFill>
                <a:srgbClr val="000000"/>
              </a:solidFill>
              <a:latin typeface="Lucida Bright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8BFDC7D-8E0A-4BA6-B200-DDC3A1C46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plan for a quantum physics and quantum engineering lab</a:t>
            </a:r>
          </a:p>
        </p:txBody>
      </p:sp>
      <p:pic>
        <p:nvPicPr>
          <p:cNvPr id="7" name="Picture 2" descr="https://jila.colorado.edu/sites/default/files/assets/images/articles/regal_spin_exchange_entanglement_final_web2.jpg">
            <a:extLst>
              <a:ext uri="{FF2B5EF4-FFF2-40B4-BE49-F238E27FC236}">
                <a16:creationId xmlns:a16="http://schemas.microsoft.com/office/drawing/2014/main" id="{2B63EC61-2380-4BA0-8824-3C0146BB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4" y="1517036"/>
            <a:ext cx="2476264" cy="45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tended Bose-Hubbard Model">
            <a:extLst>
              <a:ext uri="{FF2B5EF4-FFF2-40B4-BE49-F238E27FC236}">
                <a16:creationId xmlns:a16="http://schemas.microsoft.com/office/drawing/2014/main" id="{0A196CF7-0886-4663-91CE-AFE487469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4"/>
          <a:stretch/>
        </p:blipFill>
        <p:spPr bwMode="auto">
          <a:xfrm>
            <a:off x="4774163" y="2117379"/>
            <a:ext cx="4074562" cy="24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F61355-4D05-493E-8DAE-A9C69C8562BC}"/>
              </a:ext>
            </a:extLst>
          </p:cNvPr>
          <p:cNvSpPr txBox="1"/>
          <p:nvPr/>
        </p:nvSpPr>
        <p:spPr>
          <a:xfrm>
            <a:off x="8064080" y="4274585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IQOQI</a:t>
            </a:r>
            <a:endParaRPr lang="en-N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9E06D-CB15-44EB-9882-CB74A16E4FF9}"/>
              </a:ext>
            </a:extLst>
          </p:cNvPr>
          <p:cNvSpPr txBox="1"/>
          <p:nvPr/>
        </p:nvSpPr>
        <p:spPr>
          <a:xfrm>
            <a:off x="2631724" y="5690151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JILA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47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erbium?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DEC40-A8AB-49FF-86EB-353C1A35C77D}"/>
              </a:ext>
            </a:extLst>
          </p:cNvPr>
          <p:cNvSpPr/>
          <p:nvPr/>
        </p:nvSpPr>
        <p:spPr>
          <a:xfrm>
            <a:off x="0" y="3029152"/>
            <a:ext cx="9144000" cy="2457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Only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3 experiments in the world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have BEC of erbium  (Innsbruck, Bonn, Paris)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has several stable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fermionic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bosonic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isotopes with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high abundancy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(&gt;25%)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is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highly magnetic 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= 7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el-GR" sz="2000" baseline="-25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Β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and thus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strongly dipolar</a:t>
            </a:r>
            <a:endParaRPr lang="en-US" sz="2000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 transition at 401 nm can lead to </a:t>
            </a:r>
            <a:r>
              <a:rPr lang="en-US" sz="2000" b="1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submicrometer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resolution</a:t>
            </a:r>
            <a:endParaRPr lang="en-US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37894" name="Picture 6" descr="Extended Bose-Hubbard Model">
            <a:extLst>
              <a:ext uri="{FF2B5EF4-FFF2-40B4-BE49-F238E27FC236}">
                <a16:creationId xmlns:a16="http://schemas.microsoft.com/office/drawing/2014/main" id="{64BC3DF3-27F0-4FE5-9725-0408E1CED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18244" r="52883" b="22638"/>
          <a:stretch/>
        </p:blipFill>
        <p:spPr bwMode="auto">
          <a:xfrm>
            <a:off x="2529839" y="1277060"/>
            <a:ext cx="4084327" cy="15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61ECC-F0C2-44A6-A6D0-3E47F0E0F7DD}"/>
              </a:ext>
            </a:extLst>
          </p:cNvPr>
          <p:cNvSpPr txBox="1"/>
          <p:nvPr/>
        </p:nvSpPr>
        <p:spPr>
          <a:xfrm>
            <a:off x="2529837" y="1298105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IQOQI</a:t>
            </a:r>
            <a:endParaRPr lang="en-NL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8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can I achieve that at Nankai University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DEC40-A8AB-49FF-86EB-353C1A35C77D}"/>
              </a:ext>
            </a:extLst>
          </p:cNvPr>
          <p:cNvSpPr/>
          <p:nvPr/>
        </p:nvSpPr>
        <p:spPr>
          <a:xfrm>
            <a:off x="133349" y="781097"/>
            <a:ext cx="9144001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endParaRPr lang="en-US" sz="2000" dirty="0">
              <a:latin typeface="Lucida Bright" panose="020406020505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Form a team with strong physics and engineering skills (4-5 team members) 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Collaborate with the Nankai teams and former international colleagues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Standard optics lab space (100-200 m</a:t>
            </a:r>
            <a:r>
              <a:rPr lang="en-US" sz="2000" baseline="30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Apply actively for (university, national, local) start-up funding (5-10 million RMB)</a:t>
            </a:r>
          </a:p>
        </p:txBody>
      </p:sp>
    </p:spTree>
    <p:extLst>
      <p:ext uri="{BB962C8B-B14F-4D97-AF65-F5344CB8AC3E}">
        <p14:creationId xmlns:p14="http://schemas.microsoft.com/office/powerpoint/2010/main" val="124661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" y="2905780"/>
            <a:ext cx="914400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6750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-953863" y="4811536"/>
            <a:ext cx="12192000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l-GR" sz="2000" dirty="0">
              <a:solidFill>
                <a:srgbClr val="000000"/>
              </a:solidFill>
              <a:latin typeface="Lucida Bright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Lucida Bright" pitchFamily="18" charset="0"/>
              </a:rPr>
              <a:t>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	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523998" y="-25461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/>
              </a:rPr>
              <a:t>Main research accomplishments</a:t>
            </a:r>
            <a:endParaRPr lang="en-GB" sz="32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37892" name="Picture 4" descr="http://www.cise.ubi.pt/images/news/isi.png">
            <a:extLst>
              <a:ext uri="{FF2B5EF4-FFF2-40B4-BE49-F238E27FC236}">
                <a16:creationId xmlns:a16="http://schemas.microsoft.com/office/drawing/2014/main" id="{E38E6E34-9F68-44D6-B437-ADA52C308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71860" r="17223" b="8342"/>
          <a:stretch/>
        </p:blipFill>
        <p:spPr bwMode="auto">
          <a:xfrm>
            <a:off x="7426573" y="634034"/>
            <a:ext cx="1287263" cy="2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91011-EA0C-4D80-AA0E-813BE1B982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48" y="1660862"/>
            <a:ext cx="2375359" cy="1912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B3BA1-DD07-4ABD-96F3-AE983430A5BC}"/>
              </a:ext>
            </a:extLst>
          </p:cNvPr>
          <p:cNvSpPr txBox="1"/>
          <p:nvPr/>
        </p:nvSpPr>
        <p:spPr>
          <a:xfrm>
            <a:off x="531054" y="542727"/>
            <a:ext cx="95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papers in the top 1% in the field of Physics (ISI Web of Science) 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A53CD-00BF-4EF6-BC59-D7D7B12F2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80" y="4811536"/>
            <a:ext cx="3500434" cy="1409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A2BD97-CD61-4D04-B3AB-73616BFA1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058" t="9325" r="6184" b="71823"/>
          <a:stretch/>
        </p:blipFill>
        <p:spPr>
          <a:xfrm>
            <a:off x="6062914" y="1541303"/>
            <a:ext cx="2331164" cy="2005492"/>
          </a:xfrm>
          <a:prstGeom prst="rect">
            <a:avLst/>
          </a:prstGeom>
        </p:spPr>
      </p:pic>
      <p:pic>
        <p:nvPicPr>
          <p:cNvPr id="43010" name="Picture 2" descr="Figure caption">
            <a:extLst>
              <a:ext uri="{FF2B5EF4-FFF2-40B4-BE49-F238E27FC236}">
                <a16:creationId xmlns:a16="http://schemas.microsoft.com/office/drawing/2014/main" id="{D2F79BC9-70C1-4C95-A326-88C291821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57" y="3859206"/>
            <a:ext cx="3012229" cy="267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96408-5EB8-471B-9D53-C627720666D1}"/>
              </a:ext>
            </a:extLst>
          </p:cNvPr>
          <p:cNvSpPr txBox="1"/>
          <p:nvPr/>
        </p:nvSpPr>
        <p:spPr>
          <a:xfrm>
            <a:off x="531054" y="1146947"/>
            <a:ext cx="50554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Self-bending Airy beams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&gt;2000 citations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8B433-697E-4C54-B005-4D8238C34A20}"/>
              </a:ext>
            </a:extLst>
          </p:cNvPr>
          <p:cNvSpPr txBox="1"/>
          <p:nvPr/>
        </p:nvSpPr>
        <p:spPr>
          <a:xfrm>
            <a:off x="5084386" y="1174663"/>
            <a:ext cx="428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𝒫𝒯-symmetry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1005 citations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NL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BE72D-54A8-4CC8-8123-2D8B2F561D5B}"/>
              </a:ext>
            </a:extLst>
          </p:cNvPr>
          <p:cNvSpPr txBox="1"/>
          <p:nvPr/>
        </p:nvSpPr>
        <p:spPr>
          <a:xfrm>
            <a:off x="0" y="3935261"/>
            <a:ext cx="51244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Hofstadter Hamiltonian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citations 449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NL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2D7F3C-0860-4B0F-9C5B-6CB7CC598FAC}"/>
              </a:ext>
            </a:extLst>
          </p:cNvPr>
          <p:cNvSpPr/>
          <p:nvPr/>
        </p:nvSpPr>
        <p:spPr>
          <a:xfrm>
            <a:off x="5640393" y="3935261"/>
            <a:ext cx="4319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Quantum gases of strontium</a:t>
            </a:r>
            <a:endParaRPr lang="en-US" sz="24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EA042-90AB-4BB9-BF23-E747DDD467B1}"/>
              </a:ext>
            </a:extLst>
          </p:cNvPr>
          <p:cNvSpPr/>
          <p:nvPr/>
        </p:nvSpPr>
        <p:spPr bwMode="auto">
          <a:xfrm>
            <a:off x="417082" y="5013020"/>
            <a:ext cx="704195" cy="977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N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523998" y="5316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Publication summary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49BFEF-A68F-4CAF-8CC0-095851D39D01}"/>
              </a:ext>
            </a:extLst>
          </p:cNvPr>
          <p:cNvSpPr/>
          <p:nvPr/>
        </p:nvSpPr>
        <p:spPr>
          <a:xfrm>
            <a:off x="1" y="783935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 + 1 (in preparation) peer-reviewed articles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Among them 6 Phys. Rev. Lett. and 1 Science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publications in Optics and Photonics News (published by OSA)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invited book chapter  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citations &gt; 4250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 papers in the top 1% of physics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224 citations per paper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A541D-6F0C-4AFE-9F52-A858A8D4B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04" y="4087058"/>
            <a:ext cx="4380792" cy="231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4C770D-DCC2-4E7C-BC37-DF61DB7AF384}"/>
              </a:ext>
            </a:extLst>
          </p:cNvPr>
          <p:cNvSpPr txBox="1"/>
          <p:nvPr/>
        </p:nvSpPr>
        <p:spPr>
          <a:xfrm>
            <a:off x="2585546" y="6315978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Citations per year </a:t>
            </a:r>
            <a:endParaRPr lang="en-NL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09A442-71DA-450D-A5FE-A6670344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32" y="3540923"/>
            <a:ext cx="1600339" cy="373412"/>
          </a:xfrm>
          <a:prstGeom prst="rect">
            <a:avLst/>
          </a:prstGeom>
        </p:spPr>
      </p:pic>
      <p:pic>
        <p:nvPicPr>
          <p:cNvPr id="43010" name="Picture 2" descr="Georgios Siviloglou">
            <a:extLst>
              <a:ext uri="{FF2B5EF4-FFF2-40B4-BE49-F238E27FC236}">
                <a16:creationId xmlns:a16="http://schemas.microsoft.com/office/drawing/2014/main" id="{5E88C953-0B87-4526-9F8D-066F8C62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61" y="4416688"/>
            <a:ext cx="845099" cy="10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78380F-5842-4637-8042-81DE658CC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279" y="4032740"/>
            <a:ext cx="3293180" cy="354423"/>
          </a:xfrm>
          <a:prstGeom prst="rect">
            <a:avLst/>
          </a:prstGeom>
        </p:spPr>
      </p:pic>
      <p:pic>
        <p:nvPicPr>
          <p:cNvPr id="13" name="Picture 4" descr="http://www.cise.ubi.pt/images/news/isi.png">
            <a:extLst>
              <a:ext uri="{FF2B5EF4-FFF2-40B4-BE49-F238E27FC236}">
                <a16:creationId xmlns:a16="http://schemas.microsoft.com/office/drawing/2014/main" id="{1CDD3DED-F5F4-4C61-86D1-8D5807E37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71860" r="17223" b="8342"/>
          <a:stretch/>
        </p:blipFill>
        <p:spPr bwMode="auto">
          <a:xfrm>
            <a:off x="4728539" y="2746431"/>
            <a:ext cx="1287263" cy="2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61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59314"/>
            <a:ext cx="9144000" cy="60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Schachenmayer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M. Weld, H. Miyake,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A. J. Daley,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</a:t>
            </a:r>
            <a:r>
              <a:rPr lang="en-GB" sz="1400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Adiabatic cooling of bosons in lattices to magnetically ordered quantum states"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A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92, 041602(R) (2015).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5)</a:t>
            </a:r>
            <a:endParaRPr lang="en-US" sz="1400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H. Miyake,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C. J. Kennedy, W. C. Burton, and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"Realizing the Harper Hamiltonian with Laser-Assisted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Tunneling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Optical Lattices"</a:t>
            </a:r>
            <a:br>
              <a:rPr lang="en-GB" sz="1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111, 185302 (2013).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431)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C. J. Kennedy,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H. Miyake, W. C. Burton, and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"Spin-Orbit Coupling and Spin Hall Effect for Neutral Atoms without Spin Flips"</a:t>
            </a:r>
            <a:b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111, 225301 (2013).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75)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H. Miyake,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Puentes, D. E. Pritchard,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M. Weld.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"Bragg scattering as a probe of atomic wave functions and quantum phase transitions in optical lattices"</a:t>
            </a:r>
            <a:b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107, 175302 (2011).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37)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Accelerating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99, 213901 (2007).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845)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V.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"Curved Plasma Channel Generation Using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Ultraintense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Airy Beams"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Science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324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229-232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396)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A. Guo, G. J.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Salamo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Duchesne, R.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Volatier-Ravat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V.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Aimez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PT-Symmetry Breaking in Complex Optical Potentials"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103, 093902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948)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Shu, J. Lee, J. W. Fleischer,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"Diffusion-trapped Airy beams in photorefractive media"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104, 253904 (2010).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59)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7923"/>
            <a:ext cx="9144000" cy="62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"Accelerating finite energy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32, 979-981 (2007).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692)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"Ballistic dynamics of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33, 207-209 (2008).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213)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K. G. Makris,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Schiek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Y. Min, and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Sohler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discrete quadratic surface solitons"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14, 5508-5516 (2006).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67)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El-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Ganainy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Modotto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Locatelli, C. De Angelis, F.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Pozzi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C. R. Stanley, and M. Sorel, 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"Enhanced third-order nonlinear effects in optical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AlGaAs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nanowires"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14, 9377-9384 (2006).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42)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"Self-healing properties of optical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16, 12880-12891 (2008).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378)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K. G. Makris,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Schiek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H. Yang, G.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Salamo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Volatier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 V.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Aimez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Ares, M. Sorel, Y. Min, 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Sohler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X. S. Wang,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Bezryadina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Z. G. Chen,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one- and two-dimensional discrete surface spatial solitons"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Journal of </a:t>
            </a:r>
            <a:r>
              <a:rPr lang="en-GB" sz="1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Nonlin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Opt. Phys. &amp; Mat.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16, 401-426 (2007).  (Invited Paper)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33)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 K.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Efremidis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"Exact X-wave solutions of the hyperbolic nonlinear Schrödinger equation with a supporting potential"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Physics Letters A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373, 4073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T. J. 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Eichelkraut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I.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Besieris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“Oblique Airy wave packets in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bidispersive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optical media”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35, 3655 (2010).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18)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7923"/>
            <a:ext cx="9144000" cy="167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7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 Barbieri, M. Weidman, G. Katona, M.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Baudelet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Z. Roth, E. Johnson,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M. Richardson,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"Double helical laser beams based on interfering first-order Bessel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Opt. Soc. Am. A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28, 1462 (2011).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11)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1200"/>
              </a:spcAft>
              <a:buClr>
                <a:srgbClr val="000000"/>
              </a:buClr>
              <a:buFont typeface="+mj-lt"/>
              <a:buAutoNum type="arabicPeriod" startAt="17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M. S. Mills,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Efremidis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T. Graf, E. M. Wright, J. V.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Moloney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"Localized Waves with Spherical Harmonic Symmetries"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A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86.6 (2012).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Other publications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75149-0ECE-4A04-8045-A26B6253210E}"/>
              </a:ext>
            </a:extLst>
          </p:cNvPr>
          <p:cNvSpPr/>
          <p:nvPr/>
        </p:nvSpPr>
        <p:spPr>
          <a:xfrm>
            <a:off x="167950" y="682040"/>
            <a:ext cx="9218645" cy="598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publications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“Extreme Nonlinear Optics with Ultra-Intense Self-Bending Airy Beams”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September 2010 (Invited publication)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“Curved Plasma Channel Generation in Air Using Ultra-Intense Self-Bending Airy Beams”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2009, December 2009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“Airy Beams: A New Class of Optical Waves”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2008, December 2008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Pozzi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Sorel,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El-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Ganainy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D.N.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Modotto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Locatelli, C. De Angelis and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14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“Enhanced Third-Order Nonlinear Effects in Ultra-Compact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AlGaAs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Nanowires”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12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2006, December 2006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 chapter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Y. Hu,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 Zhang, N. K.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Efremidis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Z. Chen.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Self-accelerating Airy beams: generation, control, and applications.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Nonlinear Photonics and Novel Optical Phenomena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pp. 1-46. Springer New York, 2012.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1200"/>
              </a:spcAft>
            </a:pPr>
            <a:r>
              <a:rPr lang="en-GB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Text Box 4"/>
          <p:cNvSpPr txBox="1">
            <a:spLocks noChangeArrowheads="1"/>
          </p:cNvSpPr>
          <p:nvPr/>
        </p:nvSpPr>
        <p:spPr bwMode="auto">
          <a:xfrm>
            <a:off x="-23778" y="6027003"/>
            <a:ext cx="9167777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 D. N.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Opt. Lett.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32, 979 (2007). (cited 878)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Phys. Rev. Lett.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99, 213901 (2007) (cited 718)  </a:t>
            </a:r>
            <a:endParaRPr lang="en-US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Opt. Lett.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33, 207 (2008) (cited 213)</a:t>
            </a:r>
          </a:p>
        </p:txBody>
      </p:sp>
      <p:pic>
        <p:nvPicPr>
          <p:cNvPr id="114692" name="Picture 6" descr="Figure_4_Fin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4717" y="1295037"/>
            <a:ext cx="4880812" cy="4193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FF967-3384-4C05-90E5-D81AC69E1400}"/>
              </a:ext>
            </a:extLst>
          </p:cNvPr>
          <p:cNvSpPr txBox="1"/>
          <p:nvPr/>
        </p:nvSpPr>
        <p:spPr>
          <a:xfrm>
            <a:off x="-23777" y="10257"/>
            <a:ext cx="916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latin typeface="Calibri"/>
                <a:cs typeface="Bookman Old Style"/>
              </a:rPr>
              <a:t>Optical Airy beams </a:t>
            </a:r>
          </a:p>
        </p:txBody>
      </p:sp>
      <p:pic>
        <p:nvPicPr>
          <p:cNvPr id="8" name="Picture 3" descr="Figure_3_a_in_mm_Photoshop">
            <a:extLst>
              <a:ext uri="{FF2B5EF4-FFF2-40B4-BE49-F238E27FC236}">
                <a16:creationId xmlns:a16="http://schemas.microsoft.com/office/drawing/2014/main" id="{8EC7C2DF-0B70-4B95-AD81-DB795C61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753" y="3230038"/>
            <a:ext cx="3010523" cy="285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0" descr="Intensity_1D_Top_View_Powerpoint.png">
            <a:extLst>
              <a:ext uri="{FF2B5EF4-FFF2-40B4-BE49-F238E27FC236}">
                <a16:creationId xmlns:a16="http://schemas.microsoft.com/office/drawing/2014/main" id="{67D0720C-7422-4F5C-BB44-D90804D3E4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33102" t="21871" r="40473" b="18897"/>
          <a:stretch/>
        </p:blipFill>
        <p:spPr bwMode="auto">
          <a:xfrm>
            <a:off x="1310308" y="1101951"/>
            <a:ext cx="2276669" cy="212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1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&amp; Bullets">
  <a:themeElements>
    <a:clrScheme name="">
      <a:dk1>
        <a:srgbClr val="263750"/>
      </a:dk1>
      <a:lt1>
        <a:srgbClr val="FFFFFF"/>
      </a:lt1>
      <a:dk2>
        <a:srgbClr val="000000"/>
      </a:dk2>
      <a:lt2>
        <a:srgbClr val="808080"/>
      </a:lt2>
      <a:accent1>
        <a:srgbClr val="6682AA"/>
      </a:accent1>
      <a:accent2>
        <a:srgbClr val="333399"/>
      </a:accent2>
      <a:accent3>
        <a:srgbClr val="FFFFFF"/>
      </a:accent3>
      <a:accent4>
        <a:srgbClr val="1F2D43"/>
      </a:accent4>
      <a:accent5>
        <a:srgbClr val="B8C1D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Didot"/>
        <a:ea typeface="ヒラギノ明朝 ProN W3"/>
        <a:cs typeface="ヒラギノ明朝 ProN W3"/>
      </a:majorFont>
      <a:minorFont>
        <a:latin typeface="Palatino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3950</TotalTime>
  <Words>1267</Words>
  <Application>Microsoft Office PowerPoint</Application>
  <PresentationFormat>On-screen Show (4:3)</PresentationFormat>
  <Paragraphs>178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47" baseType="lpstr">
      <vt:lpstr>ＭＳ Ｐゴシック</vt:lpstr>
      <vt:lpstr>宋体</vt:lpstr>
      <vt:lpstr>宋体</vt:lpstr>
      <vt:lpstr>Arial</vt:lpstr>
      <vt:lpstr>Bookman Old Style</vt:lpstr>
      <vt:lpstr>Calibri</vt:lpstr>
      <vt:lpstr>Calibri Light</vt:lpstr>
      <vt:lpstr>Cambria Math</vt:lpstr>
      <vt:lpstr>Courier New</vt:lpstr>
      <vt:lpstr>Didot</vt:lpstr>
      <vt:lpstr>DINOT</vt:lpstr>
      <vt:lpstr>Lucida Bright</vt:lpstr>
      <vt:lpstr>Palatino</vt:lpstr>
      <vt:lpstr>Symbol</vt:lpstr>
      <vt:lpstr>Times New Roman</vt:lpstr>
      <vt:lpstr>Zapf Dingbats</vt:lpstr>
      <vt:lpstr>ヒラギノ明朝 ProN W3</vt:lpstr>
      <vt:lpstr>1_Office Theme</vt:lpstr>
      <vt:lpstr>5_Default Design</vt:lpstr>
      <vt:lpstr>5_Office Theme</vt:lpstr>
      <vt:lpstr>Title &amp; Bullets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</dc:creator>
  <cp:lastModifiedBy>Georgios Siviloglou</cp:lastModifiedBy>
  <cp:revision>502</cp:revision>
  <dcterms:created xsi:type="dcterms:W3CDTF">2018-03-17T23:53:51Z</dcterms:created>
  <dcterms:modified xsi:type="dcterms:W3CDTF">2018-05-06T17:01:17Z</dcterms:modified>
</cp:coreProperties>
</file>